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</p:sldMasterIdLst>
  <p:notesMasterIdLst>
    <p:notesMasterId r:id="rId59"/>
  </p:notesMasterIdLst>
  <p:handoutMasterIdLst>
    <p:handoutMasterId r:id="rId60"/>
  </p:handoutMasterIdLst>
  <p:sldIdLst>
    <p:sldId id="256" r:id="rId2"/>
    <p:sldId id="257" r:id="rId3"/>
    <p:sldId id="259" r:id="rId4"/>
    <p:sldId id="260" r:id="rId5"/>
    <p:sldId id="258" r:id="rId6"/>
    <p:sldId id="283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306" r:id="rId15"/>
    <p:sldId id="305" r:id="rId16"/>
    <p:sldId id="307" r:id="rId17"/>
    <p:sldId id="308" r:id="rId18"/>
    <p:sldId id="269" r:id="rId19"/>
    <p:sldId id="316" r:id="rId20"/>
    <p:sldId id="271" r:id="rId21"/>
    <p:sldId id="272" r:id="rId22"/>
    <p:sldId id="273" r:id="rId23"/>
    <p:sldId id="274" r:id="rId24"/>
    <p:sldId id="277" r:id="rId25"/>
    <p:sldId id="276" r:id="rId26"/>
    <p:sldId id="275" r:id="rId27"/>
    <p:sldId id="278" r:id="rId28"/>
    <p:sldId id="279" r:id="rId29"/>
    <p:sldId id="280" r:id="rId30"/>
    <p:sldId id="281" r:id="rId31"/>
    <p:sldId id="282" r:id="rId32"/>
    <p:sldId id="287" r:id="rId33"/>
    <p:sldId id="284" r:id="rId34"/>
    <p:sldId id="285" r:id="rId35"/>
    <p:sldId id="286" r:id="rId36"/>
    <p:sldId id="288" r:id="rId37"/>
    <p:sldId id="289" r:id="rId38"/>
    <p:sldId id="290" r:id="rId39"/>
    <p:sldId id="291" r:id="rId40"/>
    <p:sldId id="295" r:id="rId41"/>
    <p:sldId id="296" r:id="rId42"/>
    <p:sldId id="297" r:id="rId43"/>
    <p:sldId id="292" r:id="rId44"/>
    <p:sldId id="293" r:id="rId45"/>
    <p:sldId id="294" r:id="rId46"/>
    <p:sldId id="298" r:id="rId47"/>
    <p:sldId id="303" r:id="rId48"/>
    <p:sldId id="299" r:id="rId49"/>
    <p:sldId id="300" r:id="rId50"/>
    <p:sldId id="304" r:id="rId51"/>
    <p:sldId id="310" r:id="rId52"/>
    <p:sldId id="311" r:id="rId53"/>
    <p:sldId id="312" r:id="rId54"/>
    <p:sldId id="309" r:id="rId55"/>
    <p:sldId id="313" r:id="rId56"/>
    <p:sldId id="314" r:id="rId57"/>
    <p:sldId id="315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FB9"/>
    <a:srgbClr val="FFFF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44" autoAdjust="0"/>
    <p:restoredTop sz="94660"/>
  </p:normalViewPr>
  <p:slideViewPr>
    <p:cSldViewPr snapToGrid="0" snapToObjects="1">
      <p:cViewPr>
        <p:scale>
          <a:sx n="92" d="100"/>
          <a:sy n="92" d="100"/>
        </p:scale>
        <p:origin x="-696" y="-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handoutMaster" Target="handoutMasters/handoutMaster1.xml"/><Relationship Id="rId61" Type="http://schemas.openxmlformats.org/officeDocument/2006/relationships/printerSettings" Target="printerSettings/printerSettings1.bin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9761D-1F95-3B4C-BE9C-CDD1389A8812}" type="datetimeFigureOut">
              <a:rPr lang="en-US" smtClean="0"/>
              <a:t>2/22/17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DCD51-711A-044D-9B2C-C47F74A9A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8955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95A596-FA52-0448-9C24-EA3FEFB30C0E}" type="datetimeFigureOut">
              <a:rPr lang="en-US" smtClean="0"/>
              <a:t>2/22/17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C5791-7364-9E4F-986D-297FD347B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994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3950"/>
            <a:ext cx="7342188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7342188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3741" y="6122894"/>
            <a:ext cx="2133600" cy="259317"/>
          </a:xfrm>
        </p:spPr>
        <p:txBody>
          <a:bodyPr/>
          <a:lstStyle/>
          <a:p>
            <a:fld id="{CF164A81-75B2-194C-A843-C64EC5C16B31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2894"/>
            <a:ext cx="2895600" cy="2578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91000" y="6122894"/>
            <a:ext cx="762000" cy="271463"/>
          </a:xfrm>
        </p:spPr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694329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672323"/>
            <a:ext cx="3008313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08DB3-0A53-D340-B3CF-599B34F5F3EB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352892" y="310123"/>
            <a:ext cx="3398837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691640"/>
            <a:ext cx="3008376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38559" y="612775"/>
            <a:ext cx="41148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2670048"/>
            <a:ext cx="3008376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2E5-7E97-2F44-B961-B3631B15779F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1" y="4287819"/>
            <a:ext cx="8021977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6347" y="331694"/>
            <a:ext cx="8421624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1" y="5271247"/>
            <a:ext cx="8021977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42E74-C78C-C942-965B-B6CC6D494C40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D67E5-F24F-664E-AC9C-26173D2CF6BA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399" y="609600"/>
            <a:ext cx="1416423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2" y="609600"/>
            <a:ext cx="6279777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139F-CB8F-D149-BA56-8B0C015E5021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42CA6-DA21-D448-9BFF-3B41542CED08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fld id="{F87D6CFC-0B4B-2148-A17F-CDDE4D02F4BF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1371600"/>
            <a:ext cx="7345362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3" y="3134566"/>
            <a:ext cx="7345362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00D79-2A23-4C40-804A-C01F394F0C72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4B835-C713-9846-B110-24995DE671EF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01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5539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5539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93BC9-E94F-5B47-BD76-EECA0CBE7CA1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308A2-EBB5-744B-B5B4-7699A7EC7B98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872E7-27FD-CA40-8E81-E7A5851A1F00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169892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147888"/>
            <a:ext cx="3008313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7C8EB-B6A2-A747-83AD-60E35A0235F5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2" y="2133601"/>
            <a:ext cx="734536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" y="6371591"/>
            <a:ext cx="21336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F6F81F14-9AEC-394B-B8F6-AE69A194437D}" type="datetime1">
              <a:rPr lang="en-US" smtClean="0"/>
              <a:t>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8840" y="6371591"/>
            <a:ext cx="28956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EBFB1032-EA64-7144-B003-9BCC9D94B503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aceklaskowski.gitbooks.io/mastering-apache-spark/content/spark-architecture.html" TargetMode="External"/><Relationship Id="rId3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acktobazics.com/big-data/spark/apache-spark-rdd-operations-transformation-and-action/" TargetMode="External"/><Relationship Id="rId3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9173" y="578700"/>
            <a:ext cx="7781442" cy="2459476"/>
          </a:xfrm>
        </p:spPr>
        <p:txBody>
          <a:bodyPr/>
          <a:lstStyle/>
          <a:p>
            <a:r>
              <a:rPr lang="en-US" sz="4400" dirty="0" smtClean="0"/>
              <a:t/>
            </a:r>
            <a:br>
              <a:rPr lang="en-US" sz="4400" dirty="0" smtClean="0"/>
            </a:b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8999"/>
            <a:ext cx="7342188" cy="2358003"/>
          </a:xfrm>
        </p:spPr>
        <p:txBody>
          <a:bodyPr>
            <a:normAutofit/>
          </a:bodyPr>
          <a:lstStyle/>
          <a:p>
            <a:r>
              <a:rPr lang="en-US" sz="4300" b="1" dirty="0" smtClean="0">
                <a:solidFill>
                  <a:srgbClr val="800000"/>
                </a:solidFill>
              </a:rPr>
              <a:t>Apache Spark</a:t>
            </a:r>
            <a:endParaRPr lang="en-US" sz="3000" b="1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366" y="1309902"/>
            <a:ext cx="3810000" cy="163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38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Motivation </a:t>
            </a:r>
            <a:r>
              <a:rPr lang="en-US" dirty="0" smtClean="0"/>
              <a:t>Workloads</a:t>
            </a:r>
            <a:br>
              <a:rPr lang="en-US" dirty="0" smtClean="0"/>
            </a:br>
            <a:r>
              <a:rPr lang="en-US" b="1" dirty="0" smtClean="0">
                <a:solidFill>
                  <a:srgbClr val="800000"/>
                </a:solidFill>
              </a:rPr>
              <a:t>From This </a:t>
            </a:r>
            <a:r>
              <a:rPr lang="is-IS" b="1" dirty="0" smtClean="0">
                <a:solidFill>
                  <a:srgbClr val="800000"/>
                </a:solidFill>
              </a:rPr>
              <a:t>…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Picture 2" descr="Screen Shot 2017-02-21 at 5.35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44" y="2467371"/>
            <a:ext cx="7951604" cy="257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808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Motivation </a:t>
            </a:r>
            <a:r>
              <a:rPr lang="en-US" dirty="0" smtClean="0"/>
              <a:t>Workloads</a:t>
            </a:r>
            <a:br>
              <a:rPr lang="en-US" dirty="0" smtClean="0"/>
            </a:br>
            <a:r>
              <a:rPr lang="en-US" b="1" dirty="0" smtClean="0">
                <a:solidFill>
                  <a:srgbClr val="800000"/>
                </a:solidFill>
              </a:rPr>
              <a:t>To This </a:t>
            </a:r>
            <a:r>
              <a:rPr lang="is-IS" b="1" dirty="0" smtClean="0">
                <a:solidFill>
                  <a:srgbClr val="800000"/>
                </a:solidFill>
              </a:rPr>
              <a:t>…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11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80408" y="2359944"/>
            <a:ext cx="7675507" cy="2367707"/>
            <a:chOff x="0" y="1525511"/>
            <a:chExt cx="9144000" cy="3174764"/>
          </a:xfrm>
        </p:grpSpPr>
        <p:pic>
          <p:nvPicPr>
            <p:cNvPr id="5" name="Picture 4" descr="Screen Shot 2017-02-21 at 5.36.07 PM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25511"/>
              <a:ext cx="9144000" cy="1145923"/>
            </a:xfrm>
            <a:prstGeom prst="rect">
              <a:avLst/>
            </a:prstGeom>
          </p:spPr>
        </p:pic>
        <p:pic>
          <p:nvPicPr>
            <p:cNvPr id="6" name="Picture 5" descr="Screen Shot 2017-02-21 at 5.36.20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644369"/>
              <a:ext cx="9144000" cy="20559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37424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Motivation</a:t>
            </a:r>
            <a:br>
              <a:rPr lang="en-US" dirty="0" smtClean="0"/>
            </a:br>
            <a:r>
              <a:rPr lang="en-US" dirty="0" smtClean="0"/>
              <a:t>From Hardware Side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2050765"/>
            <a:ext cx="7345363" cy="3931920"/>
          </a:xfrm>
        </p:spPr>
        <p:txBody>
          <a:bodyPr/>
          <a:lstStyle/>
          <a:p>
            <a:r>
              <a:rPr lang="en-US" dirty="0" smtClean="0"/>
              <a:t>RAM is getting much cheaper</a:t>
            </a:r>
          </a:p>
          <a:p>
            <a:r>
              <a:rPr lang="en-US" dirty="0" smtClean="0"/>
              <a:t>Commodity machines with GBs of RAM</a:t>
            </a:r>
          </a:p>
          <a:p>
            <a:r>
              <a:rPr lang="en-US" dirty="0" smtClean="0"/>
              <a:t>Large Distributed RAM in the cluster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113" y="3944621"/>
            <a:ext cx="3290887" cy="212090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188052" y="4265973"/>
            <a:ext cx="1303338" cy="117348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332144" y="4001413"/>
            <a:ext cx="38118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800000"/>
                </a:solidFill>
              </a:rPr>
              <a:t>A lot of processing, storage, and data transfer should use RAM</a:t>
            </a:r>
            <a:endParaRPr lang="en-US" sz="28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716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Motivation: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2133601"/>
            <a:ext cx="7345363" cy="2698407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Better support for real-time processing</a:t>
            </a:r>
          </a:p>
          <a:p>
            <a:r>
              <a:rPr lang="en-US" sz="2800" b="1" dirty="0" smtClean="0"/>
              <a:t>Exploit RAM as mush as possible</a:t>
            </a:r>
          </a:p>
          <a:p>
            <a:r>
              <a:rPr lang="en-US" sz="2800" b="1" dirty="0" smtClean="0"/>
              <a:t>Large-Scale Distribution </a:t>
            </a:r>
          </a:p>
          <a:p>
            <a:r>
              <a:rPr lang="en-US" sz="2800" b="1" dirty="0" smtClean="0"/>
              <a:t>Do not reinvent the wheel </a:t>
            </a:r>
            <a:endParaRPr lang="en-US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049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59" y="1584008"/>
            <a:ext cx="6805287" cy="46847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844" y="2036961"/>
            <a:ext cx="4387154" cy="448072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Master-Slave architecture 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448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Spark Communication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560" y="1753329"/>
            <a:ext cx="7223915" cy="448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45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[</a:t>
            </a:r>
            <a:r>
              <a:rPr lang="en-US" dirty="0" smtClean="0">
                <a:hlinkClick r:id="rId2"/>
              </a:rPr>
              <a:t>Link</a:t>
            </a:r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585" y="1698106"/>
            <a:ext cx="6764385" cy="492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8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08119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Spark Memory Management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2794" y="1214905"/>
            <a:ext cx="4534698" cy="5292284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72731" y="2133601"/>
            <a:ext cx="4458974" cy="3931920"/>
          </a:xfrm>
        </p:spPr>
        <p:txBody>
          <a:bodyPr/>
          <a:lstStyle/>
          <a:p>
            <a:r>
              <a:rPr lang="en-US" dirty="0" smtClean="0"/>
              <a:t>Memory utilization is essential in Spark (Caching)</a:t>
            </a:r>
          </a:p>
          <a:p>
            <a:endParaRPr lang="en-US" dirty="0"/>
          </a:p>
          <a:p>
            <a:r>
              <a:rPr lang="en-US" dirty="0" smtClean="0"/>
              <a:t>Spark process is a JVM process</a:t>
            </a:r>
          </a:p>
          <a:p>
            <a:endParaRPr lang="en-US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883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Programming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coding to build a workflow  (</a:t>
            </a:r>
            <a:r>
              <a:rPr lang="en-US" dirty="0" err="1" smtClean="0"/>
              <a:t>Scala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Code compiles to distributed parallel operations</a:t>
            </a:r>
          </a:p>
          <a:p>
            <a:r>
              <a:rPr lang="en-US" dirty="0" smtClean="0"/>
              <a:t>Two Abstraction Units</a:t>
            </a:r>
          </a:p>
          <a:p>
            <a:pPr lvl="1"/>
            <a:r>
              <a:rPr lang="en-US" b="1" dirty="0" smtClean="0">
                <a:solidFill>
                  <a:srgbClr val="800000"/>
                </a:solidFill>
              </a:rPr>
              <a:t>RDDs: Resilient Distributed Datasets </a:t>
            </a:r>
          </a:p>
          <a:p>
            <a:pPr lvl="1"/>
            <a:r>
              <a:rPr lang="en-US" b="1" dirty="0" smtClean="0">
                <a:solidFill>
                  <a:srgbClr val="800000"/>
                </a:solidFill>
              </a:rPr>
              <a:t>Parallel Operations 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414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 purpose programming language </a:t>
            </a:r>
          </a:p>
          <a:p>
            <a:r>
              <a:rPr lang="en-US" dirty="0" smtClean="0"/>
              <a:t>Combines Object-Oriented and Functional programming</a:t>
            </a:r>
          </a:p>
          <a:p>
            <a:r>
              <a:rPr lang="en-US" dirty="0" smtClean="0"/>
              <a:t>Compiles to Java </a:t>
            </a:r>
            <a:r>
              <a:rPr lang="en-US" dirty="0" err="1" smtClean="0"/>
              <a:t>bytecode</a:t>
            </a:r>
            <a:endParaRPr lang="en-US" dirty="0" smtClean="0"/>
          </a:p>
          <a:p>
            <a:r>
              <a:rPr lang="en-US" dirty="0" smtClean="0"/>
              <a:t>Runs on JVM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6604" y="445351"/>
            <a:ext cx="2438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172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Need Another Infrastructure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4" descr="Screen Shot 2017-02-20 at 3.12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38" y="2882241"/>
            <a:ext cx="8100662" cy="33473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318" y="3797996"/>
            <a:ext cx="2290157" cy="15034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4319" y="1932803"/>
            <a:ext cx="8099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err="1" smtClean="0"/>
              <a:t>Hadoop</a:t>
            </a:r>
            <a:r>
              <a:rPr lang="en-US" sz="2400" dirty="0" smtClean="0"/>
              <a:t> is widely used by many applications, each has some diverse requirements and needs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69795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839636"/>
            <a:ext cx="7345362" cy="1339850"/>
          </a:xfrm>
        </p:spPr>
        <p:txBody>
          <a:bodyPr/>
          <a:lstStyle/>
          <a:p>
            <a:r>
              <a:rPr lang="en-US" b="1" dirty="0" smtClean="0"/>
              <a:t>Spark RDDs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823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RDD: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2445753"/>
            <a:ext cx="7345363" cy="2952290"/>
          </a:xfrm>
        </p:spPr>
        <p:txBody>
          <a:bodyPr/>
          <a:lstStyle/>
          <a:p>
            <a:r>
              <a:rPr lang="en-US" dirty="0" smtClean="0"/>
              <a:t>Collection of objects (records) that act as one unit</a:t>
            </a:r>
          </a:p>
          <a:p>
            <a:r>
              <a:rPr lang="en-US" dirty="0" smtClean="0"/>
              <a:t>Stored in main memory or disk</a:t>
            </a:r>
          </a:p>
          <a:p>
            <a:r>
              <a:rPr lang="en-US" dirty="0" smtClean="0"/>
              <a:t>Parallel operations built on top of them</a:t>
            </a:r>
          </a:p>
          <a:p>
            <a:r>
              <a:rPr lang="en-US" dirty="0" smtClean="0"/>
              <a:t>Have fault tolerance without replication (lineage)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 rot="21442772">
            <a:off x="249551" y="1322399"/>
            <a:ext cx="58936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800" b="1" dirty="0">
                <a:solidFill>
                  <a:srgbClr val="800000"/>
                </a:solidFill>
              </a:rPr>
              <a:t>Resilient Distributed Datasets </a:t>
            </a:r>
          </a:p>
        </p:txBody>
      </p:sp>
    </p:spTree>
    <p:extLst>
      <p:ext uri="{BB962C8B-B14F-4D97-AF65-F5344CB8AC3E}">
        <p14:creationId xmlns:p14="http://schemas.microsoft.com/office/powerpoint/2010/main" val="3081608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7-02-21 at 5.58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192" y="3716032"/>
            <a:ext cx="4969753" cy="23494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RDD: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5464" y="1974220"/>
            <a:ext cx="7675506" cy="4091301"/>
          </a:xfrm>
        </p:spPr>
        <p:txBody>
          <a:bodyPr/>
          <a:lstStyle/>
          <a:p>
            <a:r>
              <a:rPr lang="en-US" b="1" dirty="0" smtClean="0"/>
              <a:t>RDD is read-only</a:t>
            </a:r>
          </a:p>
          <a:p>
            <a:endParaRPr lang="en-US" b="1" dirty="0"/>
          </a:p>
          <a:p>
            <a:r>
              <a:rPr lang="en-US" b="1" dirty="0" smtClean="0"/>
              <a:t>Distributed either in main memory or disk (automatically decided) 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369" y="1763483"/>
            <a:ext cx="1504042" cy="114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75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RDD: </a:t>
            </a:r>
            <a:r>
              <a:rPr lang="en-US" dirty="0" smtClean="0"/>
              <a:t>Fault Tolerance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" y="1829874"/>
            <a:ext cx="8261579" cy="1276417"/>
          </a:xfrm>
        </p:spPr>
        <p:txBody>
          <a:bodyPr/>
          <a:lstStyle/>
          <a:p>
            <a:r>
              <a:rPr lang="en-US" dirty="0" smtClean="0"/>
              <a:t>Do not have to be replicated. But maintain the lineage (provenance) on how to re-create them starting from a data in reliable storage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23</a:t>
            </a:fld>
            <a:endParaRPr lang="en-US" dirty="0"/>
          </a:p>
        </p:txBody>
      </p:sp>
      <p:pic>
        <p:nvPicPr>
          <p:cNvPr id="5" name="Picture 4" descr="Screen Shot 2017-02-21 at 6.02.0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787" y="3219435"/>
            <a:ext cx="4053773" cy="2772255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702841" y="3328531"/>
            <a:ext cx="3756134" cy="2165877"/>
            <a:chOff x="330106" y="3328531"/>
            <a:chExt cx="3756134" cy="2165877"/>
          </a:xfrm>
        </p:grpSpPr>
        <p:sp>
          <p:nvSpPr>
            <p:cNvPr id="8" name="Rectangle 7"/>
            <p:cNvSpPr/>
            <p:nvPr/>
          </p:nvSpPr>
          <p:spPr>
            <a:xfrm>
              <a:off x="1684195" y="5193380"/>
              <a:ext cx="731658" cy="30102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30106" y="3328531"/>
              <a:ext cx="3756134" cy="2015363"/>
              <a:chOff x="330106" y="3328531"/>
              <a:chExt cx="3756134" cy="2015363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2581512" y="3328531"/>
                <a:ext cx="1242438" cy="30102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2581511" y="4033161"/>
                <a:ext cx="1504729" cy="30102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/>
              <p:cNvCxnSpPr>
                <a:endCxn id="6" idx="1"/>
              </p:cNvCxnSpPr>
              <p:nvPr/>
            </p:nvCxnSpPr>
            <p:spPr>
              <a:xfrm flipV="1">
                <a:off x="1435706" y="3479045"/>
                <a:ext cx="1145806" cy="554116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/>
              <p:nvPr/>
            </p:nvCxnSpPr>
            <p:spPr>
              <a:xfrm>
                <a:off x="1435706" y="4033161"/>
                <a:ext cx="1145805" cy="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/>
              <p:cNvCxnSpPr>
                <a:endCxn id="8" idx="1"/>
              </p:cNvCxnSpPr>
              <p:nvPr/>
            </p:nvCxnSpPr>
            <p:spPr>
              <a:xfrm>
                <a:off x="1435706" y="4033161"/>
                <a:ext cx="248489" cy="1310733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/>
              <p:cNvSpPr txBox="1"/>
              <p:nvPr/>
            </p:nvSpPr>
            <p:spPr>
              <a:xfrm>
                <a:off x="330106" y="3444893"/>
                <a:ext cx="16337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rgbClr val="FF0000"/>
                    </a:solidFill>
                  </a:rPr>
                  <a:t>Stored on disk</a:t>
                </a:r>
                <a:endParaRPr lang="en-US" b="1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25" name="Group 24"/>
          <p:cNvGrpSpPr/>
          <p:nvPr/>
        </p:nvGrpSpPr>
        <p:grpSpPr>
          <a:xfrm>
            <a:off x="3506440" y="4183138"/>
            <a:ext cx="4967573" cy="1898558"/>
            <a:chOff x="3133705" y="4183138"/>
            <a:chExt cx="4967573" cy="1898558"/>
          </a:xfrm>
        </p:grpSpPr>
        <p:grpSp>
          <p:nvGrpSpPr>
            <p:cNvPr id="23" name="Group 22"/>
            <p:cNvGrpSpPr/>
            <p:nvPr/>
          </p:nvGrpSpPr>
          <p:grpSpPr>
            <a:xfrm>
              <a:off x="3133705" y="4183138"/>
              <a:ext cx="2658978" cy="1898558"/>
              <a:chOff x="3133705" y="4183138"/>
              <a:chExt cx="2658978" cy="1898558"/>
            </a:xfrm>
          </p:grpSpPr>
          <p:sp>
            <p:nvSpPr>
              <p:cNvPr id="20" name="Freeform 19"/>
              <p:cNvSpPr/>
              <p:nvPr/>
            </p:nvSpPr>
            <p:spPr>
              <a:xfrm>
                <a:off x="3989607" y="5323561"/>
                <a:ext cx="870015" cy="543877"/>
              </a:xfrm>
              <a:custGeom>
                <a:avLst/>
                <a:gdLst>
                  <a:gd name="connsiteX0" fmla="*/ 621219 w 870015"/>
                  <a:gd name="connsiteY0" fmla="*/ 543877 h 543877"/>
                  <a:gd name="connsiteX1" fmla="*/ 842097 w 870015"/>
                  <a:gd name="connsiteY1" fmla="*/ 419626 h 543877"/>
                  <a:gd name="connsiteX2" fmla="*/ 773073 w 870015"/>
                  <a:gd name="connsiteY2" fmla="*/ 46871 h 543877"/>
                  <a:gd name="connsiteX3" fmla="*/ 0 w 870015"/>
                  <a:gd name="connsiteY3" fmla="*/ 5454 h 543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0015" h="543877">
                    <a:moveTo>
                      <a:pt x="621219" y="543877"/>
                    </a:moveTo>
                    <a:cubicBezTo>
                      <a:pt x="719003" y="523168"/>
                      <a:pt x="816788" y="502460"/>
                      <a:pt x="842097" y="419626"/>
                    </a:cubicBezTo>
                    <a:cubicBezTo>
                      <a:pt x="867406" y="336792"/>
                      <a:pt x="913423" y="115900"/>
                      <a:pt x="773073" y="46871"/>
                    </a:cubicBezTo>
                    <a:cubicBezTo>
                      <a:pt x="632724" y="-22158"/>
                      <a:pt x="0" y="5454"/>
                      <a:pt x="0" y="5454"/>
                    </a:cubicBezTo>
                  </a:path>
                </a:pathLst>
              </a:custGeom>
              <a:ln>
                <a:solidFill>
                  <a:srgbClr val="0000FF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3133705" y="4956260"/>
                <a:ext cx="2285238" cy="964529"/>
              </a:xfrm>
              <a:custGeom>
                <a:avLst/>
                <a:gdLst>
                  <a:gd name="connsiteX0" fmla="*/ 1449511 w 2285238"/>
                  <a:gd name="connsiteY0" fmla="*/ 952596 h 964529"/>
                  <a:gd name="connsiteX1" fmla="*/ 2084535 w 2285238"/>
                  <a:gd name="connsiteY1" fmla="*/ 883567 h 964529"/>
                  <a:gd name="connsiteX2" fmla="*/ 2112145 w 2285238"/>
                  <a:gd name="connsiteY2" fmla="*/ 345143 h 964529"/>
                  <a:gd name="connsiteX3" fmla="*/ 0 w 2285238"/>
                  <a:gd name="connsiteY3" fmla="*/ 0 h 964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85238" h="964529">
                    <a:moveTo>
                      <a:pt x="1449511" y="952596"/>
                    </a:moveTo>
                    <a:cubicBezTo>
                      <a:pt x="1711803" y="968702"/>
                      <a:pt x="1974096" y="984809"/>
                      <a:pt x="2084535" y="883567"/>
                    </a:cubicBezTo>
                    <a:cubicBezTo>
                      <a:pt x="2194974" y="782325"/>
                      <a:pt x="2459567" y="492404"/>
                      <a:pt x="2112145" y="345143"/>
                    </a:cubicBezTo>
                    <a:cubicBezTo>
                      <a:pt x="1764723" y="197882"/>
                      <a:pt x="0" y="0"/>
                      <a:pt x="0" y="0"/>
                    </a:cubicBezTo>
                  </a:path>
                </a:pathLst>
              </a:custGeom>
              <a:ln>
                <a:solidFill>
                  <a:srgbClr val="0000FF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Freeform 21"/>
              <p:cNvSpPr/>
              <p:nvPr/>
            </p:nvSpPr>
            <p:spPr>
              <a:xfrm>
                <a:off x="4100046" y="4183138"/>
                <a:ext cx="1692637" cy="1898558"/>
              </a:xfrm>
              <a:custGeom>
                <a:avLst/>
                <a:gdLst>
                  <a:gd name="connsiteX0" fmla="*/ 441756 w 1692637"/>
                  <a:gd name="connsiteY0" fmla="*/ 1780941 h 1898558"/>
                  <a:gd name="connsiteX1" fmla="*/ 1518536 w 1692637"/>
                  <a:gd name="connsiteY1" fmla="*/ 1849969 h 1898558"/>
                  <a:gd name="connsiteX2" fmla="*/ 1656584 w 1692637"/>
                  <a:gd name="connsiteY2" fmla="*/ 1145877 h 1898558"/>
                  <a:gd name="connsiteX3" fmla="*/ 1159609 w 1692637"/>
                  <a:gd name="connsiteY3" fmla="*/ 248504 h 1898558"/>
                  <a:gd name="connsiteX4" fmla="*/ 0 w 1692637"/>
                  <a:gd name="connsiteY4" fmla="*/ 0 h 1898558"/>
                  <a:gd name="connsiteX5" fmla="*/ 0 w 1692637"/>
                  <a:gd name="connsiteY5" fmla="*/ 0 h 1898558"/>
                  <a:gd name="connsiteX6" fmla="*/ 0 w 1692637"/>
                  <a:gd name="connsiteY6" fmla="*/ 0 h 18985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92637" h="1898558">
                    <a:moveTo>
                      <a:pt x="441756" y="1780941"/>
                    </a:moveTo>
                    <a:cubicBezTo>
                      <a:pt x="878910" y="1868377"/>
                      <a:pt x="1316065" y="1955813"/>
                      <a:pt x="1518536" y="1849969"/>
                    </a:cubicBezTo>
                    <a:cubicBezTo>
                      <a:pt x="1721007" y="1744125"/>
                      <a:pt x="1716405" y="1412788"/>
                      <a:pt x="1656584" y="1145877"/>
                    </a:cubicBezTo>
                    <a:cubicBezTo>
                      <a:pt x="1596763" y="878966"/>
                      <a:pt x="1435706" y="439483"/>
                      <a:pt x="1159609" y="248504"/>
                    </a:cubicBezTo>
                    <a:cubicBezTo>
                      <a:pt x="883512" y="57525"/>
                      <a:pt x="0" y="0"/>
                      <a:pt x="0" y="0"/>
                    </a:cubicBez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ln>
                <a:solidFill>
                  <a:srgbClr val="0000FF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5792683" y="5494408"/>
              <a:ext cx="23085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00FF"/>
                  </a:solidFill>
                </a:rPr>
                <a:t>Lineage of this RDD</a:t>
              </a:r>
              <a:endParaRPr lang="en-US" b="1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7558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RDD: Fault Tolerance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24</a:t>
            </a:fld>
            <a:endParaRPr lang="en-US" dirty="0"/>
          </a:p>
        </p:txBody>
      </p:sp>
      <p:pic>
        <p:nvPicPr>
          <p:cNvPr id="5" name="Picture 4" descr="Screen Shot 2017-02-21 at 6.16.05 PM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04" y="2029968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319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RDD: </a:t>
            </a:r>
            <a:r>
              <a:rPr lang="en-US" dirty="0" smtClean="0"/>
              <a:t>Fault Tolerance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25</a:t>
            </a:fld>
            <a:endParaRPr lang="en-US" dirty="0"/>
          </a:p>
        </p:txBody>
      </p:sp>
      <p:pic>
        <p:nvPicPr>
          <p:cNvPr id="12" name="Picture 11" descr="Screen Shot 2017-02-21 at 6.15.40 PM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14" y="2031568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87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RDD: User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6878" y="1849969"/>
            <a:ext cx="7458597" cy="4215552"/>
          </a:xfrm>
        </p:spPr>
        <p:txBody>
          <a:bodyPr/>
          <a:lstStyle/>
          <a:p>
            <a:r>
              <a:rPr lang="en-US" dirty="0" smtClean="0"/>
              <a:t>Persistence and Partitioning Strategies </a:t>
            </a:r>
          </a:p>
          <a:p>
            <a:r>
              <a:rPr lang="en-US" dirty="0" smtClean="0"/>
              <a:t>Indicate </a:t>
            </a:r>
            <a:r>
              <a:rPr lang="en-US" dirty="0"/>
              <a:t>which RDDs they will reuse and choose a storage strategy for them (e.g., in-memory storage</a:t>
            </a:r>
            <a:r>
              <a:rPr lang="en-US" dirty="0" smtClean="0"/>
              <a:t>)</a:t>
            </a:r>
          </a:p>
          <a:p>
            <a:r>
              <a:rPr lang="en-US" dirty="0"/>
              <a:t>A</a:t>
            </a:r>
            <a:r>
              <a:rPr lang="en-US" dirty="0" smtClean="0"/>
              <a:t>sk </a:t>
            </a:r>
            <a:r>
              <a:rPr lang="en-US" dirty="0"/>
              <a:t>that an RDD be partitioned across machines this is useful for placement optimizations.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1559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RDD: Advantage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1829875"/>
            <a:ext cx="7755541" cy="3931920"/>
          </a:xfrm>
        </p:spPr>
        <p:txBody>
          <a:bodyPr/>
          <a:lstStyle/>
          <a:p>
            <a:endParaRPr lang="en-US" dirty="0"/>
          </a:p>
          <a:p>
            <a:r>
              <a:rPr lang="en-US" dirty="0" err="1" smtClean="0"/>
              <a:t>MapReduce</a:t>
            </a:r>
            <a:r>
              <a:rPr lang="en-US" dirty="0"/>
              <a:t> </a:t>
            </a:r>
            <a:r>
              <a:rPr lang="en-US" dirty="0" smtClean="0"/>
              <a:t>access the computational power of the cluster, but not distributed memory</a:t>
            </a:r>
          </a:p>
          <a:p>
            <a:pPr lvl="1"/>
            <a:r>
              <a:rPr lang="en-US" dirty="0" smtClean="0"/>
              <a:t>Time consuming and slow</a:t>
            </a:r>
          </a:p>
          <a:p>
            <a:pPr lvl="1"/>
            <a:endParaRPr lang="en-US" dirty="0"/>
          </a:p>
          <a:p>
            <a:r>
              <a:rPr lang="en-US" dirty="0" smtClean="0"/>
              <a:t>RDDs allow in-memory storage and transfer of data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6614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RDD vs. Traditional Shared Memory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28</a:t>
            </a:fld>
            <a:endParaRPr lang="en-US" dirty="0"/>
          </a:p>
        </p:txBody>
      </p:sp>
      <p:pic>
        <p:nvPicPr>
          <p:cNvPr id="5" name="Picture 4" descr="Screen Shot 2017-02-21 at 6.21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553" y="1680650"/>
            <a:ext cx="71882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2814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RDDs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Loading from external dataset (file)</a:t>
            </a:r>
          </a:p>
          <a:p>
            <a:endParaRPr lang="en-US" dirty="0"/>
          </a:p>
          <a:p>
            <a:r>
              <a:rPr lang="en-US" dirty="0" smtClean="0"/>
              <a:t>Creating from another RDD (transformation)</a:t>
            </a:r>
          </a:p>
          <a:p>
            <a:endParaRPr lang="en-US" dirty="0"/>
          </a:p>
          <a:p>
            <a:r>
              <a:rPr lang="en-US" dirty="0"/>
              <a:t>Parallelizing a centralized </a:t>
            </a:r>
            <a:r>
              <a:rPr lang="en-US" dirty="0" smtClean="0"/>
              <a:t>collection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801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17512" y="244158"/>
            <a:ext cx="8517603" cy="13398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Need Another Infrastructure:</a:t>
            </a:r>
            <a:br>
              <a:rPr lang="en-US" dirty="0" smtClean="0"/>
            </a:br>
            <a:r>
              <a:rPr lang="en-US" dirty="0" smtClean="0"/>
              <a:t>Specialized Systems </a:t>
            </a:r>
            <a:endParaRPr lang="en-US" dirty="0"/>
          </a:p>
        </p:txBody>
      </p:sp>
      <p:pic>
        <p:nvPicPr>
          <p:cNvPr id="6" name="Picture 5" descr="Screen Shot 2017-02-20 at 3.15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59" y="1730688"/>
            <a:ext cx="8213899" cy="448189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936094" y="3120097"/>
            <a:ext cx="2733364" cy="27887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007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RDDs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30</a:t>
            </a:fld>
            <a:endParaRPr lang="en-US" dirty="0"/>
          </a:p>
        </p:txBody>
      </p:sp>
      <p:pic>
        <p:nvPicPr>
          <p:cNvPr id="5" name="Picture 4" descr="Screen Shot 2017-02-21 at 6.23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32" y="1960710"/>
            <a:ext cx="8572824" cy="3892924"/>
          </a:xfrm>
          <a:prstGeom prst="rect">
            <a:avLst/>
          </a:prstGeom>
        </p:spPr>
      </p:pic>
      <p:sp>
        <p:nvSpPr>
          <p:cNvPr id="3" name="Up Arrow 2"/>
          <p:cNvSpPr/>
          <p:nvPr/>
        </p:nvSpPr>
        <p:spPr>
          <a:xfrm>
            <a:off x="4953000" y="4652533"/>
            <a:ext cx="776021" cy="55223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68388" y="5249603"/>
            <a:ext cx="4489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Support for HDFS, </a:t>
            </a:r>
            <a:r>
              <a:rPr lang="en-US" b="1" dirty="0" err="1" smtClean="0">
                <a:solidFill>
                  <a:srgbClr val="800000"/>
                </a:solidFill>
              </a:rPr>
              <a:t>HBase</a:t>
            </a:r>
            <a:r>
              <a:rPr lang="en-US" b="1" dirty="0" smtClean="0">
                <a:solidFill>
                  <a:srgbClr val="800000"/>
                </a:solidFill>
              </a:rPr>
              <a:t>, Amazon S3, </a:t>
            </a:r>
            <a:r>
              <a:rPr lang="is-IS" b="1" dirty="0" smtClean="0">
                <a:solidFill>
                  <a:srgbClr val="800000"/>
                </a:solidFill>
              </a:rPr>
              <a:t>…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7" name="Up Arrow 6"/>
          <p:cNvSpPr/>
          <p:nvPr/>
        </p:nvSpPr>
        <p:spPr>
          <a:xfrm>
            <a:off x="1413798" y="4604212"/>
            <a:ext cx="540791" cy="1201101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00113" y="5840365"/>
            <a:ext cx="4298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RDD:   #partitions =   #of HDFS blocks</a:t>
            </a:r>
            <a:endParaRPr lang="en-US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7760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RDDs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31</a:t>
            </a:fld>
            <a:endParaRPr lang="en-US" dirty="0"/>
          </a:p>
        </p:txBody>
      </p:sp>
      <p:pic>
        <p:nvPicPr>
          <p:cNvPr id="5" name="Picture 4" descr="Screen Shot 2017-02-21 at 6.24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36" y="1936350"/>
            <a:ext cx="8462385" cy="4055341"/>
          </a:xfrm>
          <a:prstGeom prst="rect">
            <a:avLst/>
          </a:prstGeom>
        </p:spPr>
      </p:pic>
      <p:sp>
        <p:nvSpPr>
          <p:cNvPr id="6" name="Up Arrow 5"/>
          <p:cNvSpPr/>
          <p:nvPr/>
        </p:nvSpPr>
        <p:spPr>
          <a:xfrm>
            <a:off x="1413798" y="4769881"/>
            <a:ext cx="540791" cy="876666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3381" y="5657468"/>
            <a:ext cx="1271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New RDD</a:t>
            </a:r>
            <a:endParaRPr lang="en-US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7459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RDDs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2133601"/>
            <a:ext cx="7345363" cy="544712"/>
          </a:xfrm>
        </p:spPr>
        <p:txBody>
          <a:bodyPr/>
          <a:lstStyle/>
          <a:p>
            <a:r>
              <a:rPr lang="en-US" dirty="0" smtClean="0"/>
              <a:t>3. Parallelizing centralized collection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00113" y="2678313"/>
            <a:ext cx="5927969" cy="120032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nl-NL" sz="2400" b="1" dirty="0"/>
              <a:t>val</a:t>
            </a:r>
            <a:r>
              <a:rPr lang="nl-NL" sz="2400" dirty="0"/>
              <a:t> data </a:t>
            </a:r>
            <a:r>
              <a:rPr lang="nl-NL" sz="2400" b="1" dirty="0"/>
              <a:t>=</a:t>
            </a:r>
            <a:r>
              <a:rPr lang="nl-NL" sz="2400" dirty="0"/>
              <a:t> </a:t>
            </a:r>
            <a:r>
              <a:rPr lang="nl-NL" sz="2400" b="1" dirty="0"/>
              <a:t>Array</a:t>
            </a:r>
            <a:r>
              <a:rPr lang="nl-NL" sz="2400" dirty="0"/>
              <a:t>(1, 2, 3, 4, </a:t>
            </a:r>
            <a:r>
              <a:rPr lang="nl-NL" sz="2400" dirty="0" smtClean="0"/>
              <a:t>5, 100, 8, 7, </a:t>
            </a:r>
            <a:r>
              <a:rPr lang="is-IS" sz="2400" dirty="0" smtClean="0"/>
              <a:t>….</a:t>
            </a:r>
            <a:r>
              <a:rPr lang="nl-NL" sz="2400" dirty="0" smtClean="0"/>
              <a:t>)</a:t>
            </a:r>
            <a:endParaRPr lang="nl-NL" sz="2400" dirty="0"/>
          </a:p>
          <a:p>
            <a:endParaRPr lang="nl-NL" sz="2400" b="1" dirty="0" smtClean="0"/>
          </a:p>
          <a:p>
            <a:r>
              <a:rPr lang="nl-NL" sz="2400" b="1" dirty="0" smtClean="0"/>
              <a:t>val</a:t>
            </a:r>
            <a:r>
              <a:rPr lang="nl-NL" sz="2400" dirty="0" smtClean="0"/>
              <a:t> </a:t>
            </a:r>
            <a:r>
              <a:rPr lang="nl-NL" sz="2400" dirty="0" err="1"/>
              <a:t>distData</a:t>
            </a:r>
            <a:r>
              <a:rPr lang="nl-NL" sz="2400" dirty="0"/>
              <a:t> </a:t>
            </a:r>
            <a:r>
              <a:rPr lang="nl-NL" sz="2400" b="1" dirty="0"/>
              <a:t>=</a:t>
            </a:r>
            <a:r>
              <a:rPr lang="nl-NL" sz="2400" dirty="0"/>
              <a:t> </a:t>
            </a:r>
            <a:r>
              <a:rPr lang="nl-NL" sz="2400" dirty="0" err="1"/>
              <a:t>sc.parallelize</a:t>
            </a:r>
            <a:r>
              <a:rPr lang="nl-NL" sz="2400" dirty="0"/>
              <a:t>(data)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900112" y="4528585"/>
            <a:ext cx="5927969" cy="120032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nl-NL" sz="2400" b="1" dirty="0"/>
              <a:t>val</a:t>
            </a:r>
            <a:r>
              <a:rPr lang="nl-NL" sz="2400" dirty="0"/>
              <a:t> data </a:t>
            </a:r>
            <a:r>
              <a:rPr lang="nl-NL" sz="2400" b="1" dirty="0"/>
              <a:t>=</a:t>
            </a:r>
            <a:r>
              <a:rPr lang="nl-NL" sz="2400" dirty="0"/>
              <a:t> </a:t>
            </a:r>
            <a:r>
              <a:rPr lang="nl-NL" sz="2400" b="1" dirty="0"/>
              <a:t>Array</a:t>
            </a:r>
            <a:r>
              <a:rPr lang="nl-NL" sz="2400" dirty="0"/>
              <a:t>(1, 2, 3, 4, </a:t>
            </a:r>
            <a:r>
              <a:rPr lang="nl-NL" sz="2400" dirty="0" smtClean="0"/>
              <a:t>5, 100, 8, 7, </a:t>
            </a:r>
            <a:r>
              <a:rPr lang="is-IS" sz="2400" dirty="0" smtClean="0"/>
              <a:t>….</a:t>
            </a:r>
            <a:r>
              <a:rPr lang="nl-NL" sz="2400" dirty="0" smtClean="0"/>
              <a:t>)</a:t>
            </a:r>
            <a:endParaRPr lang="nl-NL" sz="2400" dirty="0"/>
          </a:p>
          <a:p>
            <a:endParaRPr lang="nl-NL" sz="2400" b="1" dirty="0" smtClean="0"/>
          </a:p>
          <a:p>
            <a:r>
              <a:rPr lang="nl-NL" sz="2400" b="1" dirty="0" smtClean="0"/>
              <a:t>val</a:t>
            </a:r>
            <a:r>
              <a:rPr lang="nl-NL" sz="2400" dirty="0" smtClean="0"/>
              <a:t> </a:t>
            </a:r>
            <a:r>
              <a:rPr lang="nl-NL" sz="2400" dirty="0" err="1"/>
              <a:t>distData</a:t>
            </a:r>
            <a:r>
              <a:rPr lang="nl-NL" sz="2400" dirty="0"/>
              <a:t> </a:t>
            </a:r>
            <a:r>
              <a:rPr lang="nl-NL" sz="2400" b="1" dirty="0"/>
              <a:t>=</a:t>
            </a:r>
            <a:r>
              <a:rPr lang="nl-NL" sz="2400" dirty="0"/>
              <a:t> </a:t>
            </a:r>
            <a:r>
              <a:rPr lang="nl-NL" sz="2400" dirty="0" err="1"/>
              <a:t>sc.parallelize</a:t>
            </a:r>
            <a:r>
              <a:rPr lang="nl-NL" sz="2400" dirty="0"/>
              <a:t>(</a:t>
            </a:r>
            <a:r>
              <a:rPr lang="nl-NL" sz="2400" dirty="0" smtClean="0"/>
              <a:t>data, 10)</a:t>
            </a:r>
            <a:endParaRPr lang="en-US" sz="2400" dirty="0"/>
          </a:p>
        </p:txBody>
      </p:sp>
      <p:sp>
        <p:nvSpPr>
          <p:cNvPr id="7" name="Left Arrow 6"/>
          <p:cNvSpPr/>
          <p:nvPr/>
        </p:nvSpPr>
        <p:spPr>
          <a:xfrm rot="327466">
            <a:off x="5692083" y="5515075"/>
            <a:ext cx="1118195" cy="427675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828082" y="5313414"/>
            <a:ext cx="1551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800000"/>
                </a:solidFill>
              </a:rPr>
              <a:t>Create 10 partitions</a:t>
            </a:r>
            <a:endParaRPr lang="en-US" sz="24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2849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Operations on RDDs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3851825"/>
            <a:ext cx="7345363" cy="773121"/>
          </a:xfrm>
        </p:spPr>
        <p:txBody>
          <a:bodyPr/>
          <a:lstStyle/>
          <a:p>
            <a:r>
              <a:rPr lang="en-US" b="1" dirty="0" smtClean="0"/>
              <a:t>Transformation Ops.</a:t>
            </a:r>
            <a:r>
              <a:rPr lang="en-US" dirty="0" smtClean="0"/>
              <a:t>   &amp;    </a:t>
            </a:r>
            <a:r>
              <a:rPr lang="en-US" b="1" dirty="0" smtClean="0">
                <a:solidFill>
                  <a:srgbClr val="800000"/>
                </a:solidFill>
              </a:rPr>
              <a:t>Action Ops.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Down Arrow 4"/>
          <p:cNvSpPr/>
          <p:nvPr/>
        </p:nvSpPr>
        <p:spPr>
          <a:xfrm rot="712414">
            <a:off x="2077170" y="4499938"/>
            <a:ext cx="773073" cy="1300301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66000" y="5795802"/>
            <a:ext cx="322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Similar to map-side of </a:t>
            </a: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7" name="Down Arrow 6"/>
          <p:cNvSpPr/>
          <p:nvPr/>
        </p:nvSpPr>
        <p:spPr>
          <a:xfrm rot="20538219">
            <a:off x="5686102" y="4461135"/>
            <a:ext cx="773073" cy="122871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023469" y="5795802"/>
            <a:ext cx="3440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Similar to reduce-side of </a:t>
            </a:r>
            <a:r>
              <a:rPr lang="en-US" dirty="0" err="1" smtClean="0"/>
              <a:t>Hadoop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47970" y="3081240"/>
            <a:ext cx="2874377" cy="646331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No execution is triggered for  these Ops.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147714" y="3081240"/>
            <a:ext cx="2514903" cy="646331"/>
          </a:xfrm>
          <a:prstGeom prst="rect">
            <a:avLst/>
          </a:prstGeom>
          <a:solidFill>
            <a:srgbClr val="CCFFCC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Execution is triggered for  these Ops.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747970" y="2488134"/>
            <a:ext cx="2874377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Create new RDD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147714" y="2488134"/>
            <a:ext cx="251490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Return value to caller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63606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Transformation 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Operate on one RDD and generate a new RDD</a:t>
            </a:r>
          </a:p>
          <a:p>
            <a:r>
              <a:rPr lang="en-US" dirty="0" smtClean="0"/>
              <a:t>Lazy evaluation</a:t>
            </a:r>
          </a:p>
          <a:p>
            <a:r>
              <a:rPr lang="en-US" dirty="0" smtClean="0"/>
              <a:t>The input RDD is left intact </a:t>
            </a:r>
          </a:p>
          <a:p>
            <a:r>
              <a:rPr lang="en-US" dirty="0" smtClean="0"/>
              <a:t>Examples: </a:t>
            </a:r>
            <a:r>
              <a:rPr lang="en-US" b="1" i="1" dirty="0" smtClean="0"/>
              <a:t>map</a:t>
            </a:r>
            <a:r>
              <a:rPr lang="en-US" dirty="0" smtClean="0"/>
              <a:t>, </a:t>
            </a:r>
            <a:r>
              <a:rPr lang="en-US" b="1" i="1" dirty="0" smtClean="0"/>
              <a:t>filter</a:t>
            </a:r>
            <a:r>
              <a:rPr lang="en-US" dirty="0" smtClean="0"/>
              <a:t>, </a:t>
            </a:r>
            <a:r>
              <a:rPr lang="en-US" b="1" i="1" dirty="0" smtClean="0"/>
              <a:t>join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8918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976" y="244158"/>
            <a:ext cx="8245475" cy="13398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Transformation Ops: Example 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35</a:t>
            </a:fld>
            <a:endParaRPr lang="en-US" dirty="0"/>
          </a:p>
        </p:txBody>
      </p:sp>
      <p:pic>
        <p:nvPicPr>
          <p:cNvPr id="7" name="Picture 6" descr="Screen Shot 2017-02-22 at 12.50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76" y="1969634"/>
            <a:ext cx="8245475" cy="395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534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56" y="244158"/>
            <a:ext cx="8241507" cy="1339850"/>
          </a:xfrm>
        </p:spPr>
        <p:txBody>
          <a:bodyPr>
            <a:normAutofit fontScale="90000"/>
          </a:bodyPr>
          <a:lstStyle/>
          <a:p>
            <a:r>
              <a:rPr lang="en-US" dirty="0"/>
              <a:t>Transformation Ops: </a:t>
            </a:r>
            <a:r>
              <a:rPr lang="en-US" dirty="0" smtClean="0"/>
              <a:t>Example II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36</a:t>
            </a:fld>
            <a:endParaRPr lang="en-US" dirty="0"/>
          </a:p>
        </p:txBody>
      </p:sp>
      <p:pic>
        <p:nvPicPr>
          <p:cNvPr id="5" name="Picture 4" descr="Screen Shot 2017-02-22 at 1.08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83" y="2167501"/>
            <a:ext cx="6388100" cy="842150"/>
          </a:xfrm>
          <a:prstGeom prst="rect">
            <a:avLst/>
          </a:prstGeom>
        </p:spPr>
      </p:pic>
      <p:pic>
        <p:nvPicPr>
          <p:cNvPr id="6" name="Picture 5" descr="Screen Shot 2017-02-22 at 1.09.2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33" y="4053897"/>
            <a:ext cx="6612679" cy="431800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 rot="482435">
            <a:off x="5328678" y="2764587"/>
            <a:ext cx="1256243" cy="31753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736811" y="3038204"/>
            <a:ext cx="3946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Up to Spark to keep it in memory OR re-compute when needed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9" name="Left Arrow 8"/>
          <p:cNvSpPr/>
          <p:nvPr/>
        </p:nvSpPr>
        <p:spPr>
          <a:xfrm rot="482435">
            <a:off x="3120446" y="4212080"/>
            <a:ext cx="1256243" cy="31753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528579" y="4485697"/>
            <a:ext cx="3946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</a:rPr>
              <a:t>Ask Spark to keep this RDD in memory</a:t>
            </a:r>
            <a:endParaRPr lang="en-US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3226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Ops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37</a:t>
            </a:fld>
            <a:endParaRPr lang="en-US" dirty="0"/>
          </a:p>
        </p:txBody>
      </p:sp>
      <p:pic>
        <p:nvPicPr>
          <p:cNvPr id="5" name="Picture 4" descr="Screen Shot 2017-02-22 at 1.12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86" y="1889942"/>
            <a:ext cx="8245475" cy="403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03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Ops: Example I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38</a:t>
            </a:fld>
            <a:endParaRPr lang="en-US" dirty="0"/>
          </a:p>
        </p:txBody>
      </p:sp>
      <p:pic>
        <p:nvPicPr>
          <p:cNvPr id="5" name="Picture 4" descr="Screen Shot 2017-02-22 at 1.50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77" y="2595479"/>
            <a:ext cx="6756400" cy="121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502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Action Ops: Example </a:t>
            </a:r>
            <a:r>
              <a:rPr lang="en-US" dirty="0" smtClean="0"/>
              <a:t>II [</a:t>
            </a:r>
            <a:r>
              <a:rPr lang="en-US" dirty="0" smtClean="0">
                <a:hlinkClick r:id="rId2"/>
              </a:rPr>
              <a:t>Link</a:t>
            </a:r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39</a:t>
            </a:fld>
            <a:endParaRPr lang="en-US" dirty="0"/>
          </a:p>
        </p:txBody>
      </p:sp>
      <p:pic>
        <p:nvPicPr>
          <p:cNvPr id="5" name="Picture 4" descr="Screen Shot 2017-02-22 at 2.00.5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195" y="1297739"/>
            <a:ext cx="8102736" cy="533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176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Specialized </a:t>
            </a:r>
            <a:r>
              <a:rPr lang="en-US" dirty="0" smtClean="0"/>
              <a:t>Systems:</a:t>
            </a:r>
            <a:br>
              <a:rPr lang="en-US" dirty="0" smtClean="0"/>
            </a:br>
            <a:r>
              <a:rPr lang="en-US" dirty="0" smtClean="0"/>
              <a:t>Downside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Picture 6" descr="Screen Shot 2017-02-20 at 3.20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24" y="1773263"/>
            <a:ext cx="8034433" cy="30587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839" y="4970893"/>
            <a:ext cx="1490489" cy="1142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5145" y="4970893"/>
            <a:ext cx="1589510" cy="12044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9172" y="4970893"/>
            <a:ext cx="1263656" cy="120459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5024" y="5273791"/>
            <a:ext cx="2084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One application may need them all</a:t>
            </a:r>
            <a:endParaRPr lang="en-US" b="1" dirty="0"/>
          </a:p>
        </p:txBody>
      </p:sp>
      <p:sp>
        <p:nvSpPr>
          <p:cNvPr id="13" name="Right Arrow 12"/>
          <p:cNvSpPr/>
          <p:nvPr/>
        </p:nvSpPr>
        <p:spPr>
          <a:xfrm>
            <a:off x="2733364" y="5163796"/>
            <a:ext cx="687759" cy="83916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83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Transformations vs. Actions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854" y="1366768"/>
            <a:ext cx="5967580" cy="505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2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Lazy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Transformation ops on RDDs follow lazy evaluation</a:t>
            </a:r>
          </a:p>
          <a:p>
            <a:r>
              <a:rPr lang="en-US" dirty="0"/>
              <a:t>Results are not physically computed right </a:t>
            </a:r>
            <a:r>
              <a:rPr lang="en-US" dirty="0" smtClean="0"/>
              <a:t>away</a:t>
            </a:r>
          </a:p>
          <a:p>
            <a:r>
              <a:rPr lang="en-US" dirty="0" smtClean="0"/>
              <a:t>Metadata </a:t>
            </a:r>
            <a:r>
              <a:rPr lang="en-US" dirty="0"/>
              <a:t>regarding the transformations is </a:t>
            </a:r>
            <a:r>
              <a:rPr lang="en-US" dirty="0" smtClean="0"/>
              <a:t>recorded</a:t>
            </a:r>
          </a:p>
          <a:p>
            <a:r>
              <a:rPr lang="en-US" dirty="0" smtClean="0"/>
              <a:t>Transformations </a:t>
            </a:r>
            <a:r>
              <a:rPr lang="en-US" dirty="0"/>
              <a:t>are implemented only when an action is invoked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942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2133601"/>
            <a:ext cx="7345363" cy="1870063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lines = </a:t>
            </a:r>
            <a:r>
              <a:rPr lang="en-US" dirty="0" err="1"/>
              <a:t>spark.textFile</a:t>
            </a:r>
            <a:r>
              <a:rPr lang="en-US" dirty="0"/>
              <a:t>("</a:t>
            </a:r>
            <a:r>
              <a:rPr lang="en-US" dirty="0" err="1"/>
              <a:t>hdfs</a:t>
            </a:r>
            <a:r>
              <a:rPr lang="en-US" dirty="0"/>
              <a:t>://...")</a:t>
            </a:r>
          </a:p>
          <a:p>
            <a:pPr marL="0" indent="0">
              <a:buNone/>
            </a:pPr>
            <a:r>
              <a:rPr lang="en-US" dirty="0"/>
              <a:t>errors = </a:t>
            </a:r>
            <a:r>
              <a:rPr lang="en-US" dirty="0" err="1"/>
              <a:t>lines.filter</a:t>
            </a:r>
            <a:r>
              <a:rPr lang="en-US" dirty="0"/>
              <a:t>(_.</a:t>
            </a:r>
            <a:r>
              <a:rPr lang="en-US" dirty="0" err="1"/>
              <a:t>startsWith</a:t>
            </a:r>
            <a:r>
              <a:rPr lang="en-US" dirty="0"/>
              <a:t>("ERROR"))</a:t>
            </a:r>
          </a:p>
          <a:p>
            <a:pPr marL="0" indent="0">
              <a:buNone/>
            </a:pPr>
            <a:r>
              <a:rPr lang="en-US" dirty="0" err="1"/>
              <a:t>errors.count</a:t>
            </a:r>
            <a:r>
              <a:rPr lang="en-US" dirty="0"/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42</a:t>
            </a:fld>
            <a:endParaRPr lang="en-US" dirty="0"/>
          </a:p>
        </p:txBody>
      </p:sp>
      <p:sp>
        <p:nvSpPr>
          <p:cNvPr id="5" name="Up Arrow 4"/>
          <p:cNvSpPr/>
          <p:nvPr/>
        </p:nvSpPr>
        <p:spPr>
          <a:xfrm rot="20064882">
            <a:off x="2700481" y="3662988"/>
            <a:ext cx="635024" cy="1339157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870964" y="4901165"/>
            <a:ext cx="3186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Execution is triggered here</a:t>
            </a:r>
            <a:endParaRPr lang="en-US" sz="20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308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RDD Fault Tolerance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2634" y="1940319"/>
            <a:ext cx="7965409" cy="4106593"/>
          </a:xfrm>
        </p:spPr>
        <p:txBody>
          <a:bodyPr/>
          <a:lstStyle/>
          <a:p>
            <a:r>
              <a:rPr lang="en-US" dirty="0" smtClean="0"/>
              <a:t>In-memory RDDs are not replicated</a:t>
            </a:r>
          </a:p>
          <a:p>
            <a:pPr lvl="1"/>
            <a:r>
              <a:rPr lang="en-US" dirty="0" smtClean="0"/>
              <a:t>RAM is still limited in size (</a:t>
            </a:r>
            <a:r>
              <a:rPr lang="en-US" b="1" dirty="0" smtClean="0">
                <a:solidFill>
                  <a:srgbClr val="800000"/>
                </a:solidFill>
              </a:rPr>
              <a:t>Scarce Resource</a:t>
            </a:r>
            <a:r>
              <a:rPr lang="en-US" dirty="0" smtClean="0"/>
              <a:t>)</a:t>
            </a:r>
          </a:p>
          <a:p>
            <a:pPr lvl="1"/>
            <a:endParaRPr lang="en-US" sz="1050" dirty="0"/>
          </a:p>
          <a:p>
            <a:r>
              <a:rPr lang="en-US" b="1" dirty="0" smtClean="0">
                <a:solidFill>
                  <a:srgbClr val="800000"/>
                </a:solidFill>
              </a:rPr>
              <a:t>Lineage Graph</a:t>
            </a:r>
          </a:p>
          <a:p>
            <a:pPr lvl="1"/>
            <a:r>
              <a:rPr lang="en-US" dirty="0" smtClean="0"/>
              <a:t>Directed Acyclic Graph (DAG)</a:t>
            </a:r>
          </a:p>
          <a:p>
            <a:pPr lvl="1"/>
            <a:endParaRPr lang="en-US" sz="1100" dirty="0"/>
          </a:p>
          <a:p>
            <a:r>
              <a:rPr lang="en-US" dirty="0" smtClean="0"/>
              <a:t>Maintain dependencies between RDDs</a:t>
            </a:r>
          </a:p>
          <a:p>
            <a:r>
              <a:rPr lang="en-US" dirty="0" smtClean="0"/>
              <a:t>Go back to the closest disk-based RDD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4954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Lineage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storing the data, but instead how it is generated (the processing steps)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44</a:t>
            </a:fld>
            <a:endParaRPr lang="en-US" dirty="0"/>
          </a:p>
        </p:txBody>
      </p:sp>
      <p:pic>
        <p:nvPicPr>
          <p:cNvPr id="5" name="Picture 4" descr="Screen Shot 2017-02-22 at 6.10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617" y="3055115"/>
            <a:ext cx="5126744" cy="301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1915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Lineage Graph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397" y="2137550"/>
            <a:ext cx="5543223" cy="342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537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 of RDDs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Each RDD is divided into:</a:t>
            </a:r>
          </a:p>
          <a:p>
            <a:pPr lvl="1"/>
            <a:r>
              <a:rPr lang="en-US" dirty="0" smtClean="0"/>
              <a:t>Multiple partitions</a:t>
            </a:r>
          </a:p>
          <a:p>
            <a:pPr lvl="1"/>
            <a:r>
              <a:rPr lang="en-US" dirty="0" smtClean="0"/>
              <a:t>Dependencies on parent RDD(s)</a:t>
            </a:r>
          </a:p>
          <a:p>
            <a:pPr lvl="1"/>
            <a:endParaRPr lang="en-US" dirty="0"/>
          </a:p>
          <a:p>
            <a:r>
              <a:rPr lang="en-US" b="1" dirty="0" smtClean="0"/>
              <a:t>Two types of Dependencies</a:t>
            </a:r>
          </a:p>
          <a:p>
            <a:pPr lvl="1"/>
            <a:r>
              <a:rPr lang="en-US" dirty="0" smtClean="0"/>
              <a:t>Narrow</a:t>
            </a:r>
          </a:p>
          <a:p>
            <a:pPr lvl="1"/>
            <a:r>
              <a:rPr lang="en-US" dirty="0" smtClean="0"/>
              <a:t>Wide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7298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 of RDDs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603" y="2572322"/>
            <a:ext cx="7200900" cy="3949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867" y="1584008"/>
            <a:ext cx="2766545" cy="247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2254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Narrow Dependency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465" y="2975751"/>
            <a:ext cx="5017434" cy="192528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1-1 relationship between child-parent partitions</a:t>
            </a:r>
          </a:p>
          <a:p>
            <a:r>
              <a:rPr lang="en-US" dirty="0" smtClean="0"/>
              <a:t>Example Ops: </a:t>
            </a:r>
            <a:r>
              <a:rPr lang="en-US" b="1" i="1" dirty="0" smtClean="0">
                <a:solidFill>
                  <a:srgbClr val="800000"/>
                </a:solidFill>
              </a:rPr>
              <a:t>Filter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&amp; </a:t>
            </a:r>
            <a:r>
              <a:rPr lang="en-US" b="1" i="1" dirty="0" smtClean="0">
                <a:solidFill>
                  <a:srgbClr val="800000"/>
                </a:solidFill>
              </a:rPr>
              <a:t>Map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Relatively cheap process</a:t>
            </a:r>
          </a:p>
          <a:p>
            <a:pPr marL="0" indent="0">
              <a:buNone/>
            </a:pPr>
            <a:endParaRPr lang="en-US" b="1" i="1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48</a:t>
            </a:fld>
            <a:endParaRPr lang="en-US" dirty="0"/>
          </a:p>
        </p:txBody>
      </p:sp>
      <p:pic>
        <p:nvPicPr>
          <p:cNvPr id="7" name="Picture 6" descr="Screen Shot 2017-02-23 at 6.32.5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899" y="1584008"/>
            <a:ext cx="3437413" cy="488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87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Wide Dependency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903" y="2771808"/>
            <a:ext cx="4483635" cy="254340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M-1 or M-M relationship between child-parent partitions</a:t>
            </a:r>
          </a:p>
          <a:p>
            <a:r>
              <a:rPr lang="en-US" dirty="0" smtClean="0"/>
              <a:t>Example Ops: </a:t>
            </a:r>
            <a:r>
              <a:rPr lang="en-US" b="1" i="1" dirty="0" smtClean="0">
                <a:solidFill>
                  <a:srgbClr val="800000"/>
                </a:solidFill>
              </a:rPr>
              <a:t>Join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&amp; </a:t>
            </a:r>
            <a:r>
              <a:rPr lang="en-US" b="1" i="1" dirty="0" smtClean="0">
                <a:solidFill>
                  <a:srgbClr val="800000"/>
                </a:solidFill>
              </a:rPr>
              <a:t>Grouping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More expensive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49</a:t>
            </a:fld>
            <a:endParaRPr lang="en-US" dirty="0"/>
          </a:p>
        </p:txBody>
      </p:sp>
      <p:pic>
        <p:nvPicPr>
          <p:cNvPr id="8" name="Picture 7" descr="Screen Shot 2017-02-23 at 6.33.1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538" y="1251284"/>
            <a:ext cx="4137564" cy="537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161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Vision: </a:t>
            </a:r>
            <a:r>
              <a:rPr lang="en-US" b="1" i="1" dirty="0" smtClean="0">
                <a:solidFill>
                  <a:srgbClr val="800000"/>
                </a:solidFill>
              </a:rPr>
              <a:t>Generic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b="1" i="1" dirty="0" smtClean="0">
                <a:solidFill>
                  <a:srgbClr val="800000"/>
                </a:solidFill>
              </a:rPr>
              <a:t>Efficient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/>
              <a:t>Infrastructure </a:t>
            </a:r>
            <a:endParaRPr lang="en-US" dirty="0"/>
          </a:p>
        </p:txBody>
      </p:sp>
      <p:pic>
        <p:nvPicPr>
          <p:cNvPr id="6" name="Picture 5" descr="Screen Shot 2017-02-20 at 3.15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59" y="1730688"/>
            <a:ext cx="8213899" cy="448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05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Interfaces on RDDs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50</a:t>
            </a:fld>
            <a:endParaRPr lang="en-US" dirty="0"/>
          </a:p>
        </p:txBody>
      </p:sp>
      <p:pic>
        <p:nvPicPr>
          <p:cNvPr id="5" name="Picture 4" descr="Screen Shot 2017-02-23 at 6.39.1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137" y="1787499"/>
            <a:ext cx="6337396" cy="447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081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991500"/>
            <a:ext cx="7345362" cy="13398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Scheduling &amp; Memory Management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287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172" y="1836163"/>
            <a:ext cx="7624256" cy="744204"/>
          </a:xfrm>
        </p:spPr>
        <p:txBody>
          <a:bodyPr>
            <a:noAutofit/>
          </a:bodyPr>
          <a:lstStyle/>
          <a:p>
            <a:r>
              <a:rPr lang="en-US" sz="1800" dirty="0" smtClean="0"/>
              <a:t>Execution is triggered when an “</a:t>
            </a:r>
            <a:r>
              <a:rPr lang="en-US" sz="1800" b="1" i="1" dirty="0" smtClean="0">
                <a:solidFill>
                  <a:srgbClr val="FF0000"/>
                </a:solidFill>
              </a:rPr>
              <a:t>Action</a:t>
            </a:r>
            <a:r>
              <a:rPr lang="en-US" sz="1800" dirty="0" smtClean="0"/>
              <a:t>” op is invoked</a:t>
            </a:r>
          </a:p>
          <a:p>
            <a:r>
              <a:rPr lang="en-US" sz="1800" dirty="0" smtClean="0"/>
              <a:t>Scheduler checks the lineage graph to execute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52</a:t>
            </a:fld>
            <a:endParaRPr lang="en-US" dirty="0"/>
          </a:p>
        </p:txBody>
      </p:sp>
      <p:pic>
        <p:nvPicPr>
          <p:cNvPr id="5" name="Picture 4" descr="Screen Shot 2017-02-23 at 7.10.5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38" y="2690813"/>
            <a:ext cx="5803900" cy="366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856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08119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Spark Memory Management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53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72731" y="2133601"/>
            <a:ext cx="8186288" cy="682769"/>
          </a:xfrm>
        </p:spPr>
        <p:txBody>
          <a:bodyPr/>
          <a:lstStyle/>
          <a:p>
            <a:r>
              <a:rPr lang="en-US" dirty="0" smtClean="0"/>
              <a:t>Memory utilization is essential in Spark (Caching)</a:t>
            </a:r>
          </a:p>
          <a:p>
            <a:endParaRPr lang="en-US" dirty="0"/>
          </a:p>
          <a:p>
            <a:endParaRPr lang="en-US" b="1" dirty="0">
              <a:solidFill>
                <a:srgbClr val="800000"/>
              </a:solidFill>
            </a:endParaRPr>
          </a:p>
        </p:txBody>
      </p:sp>
      <p:pic>
        <p:nvPicPr>
          <p:cNvPr id="3" name="Picture 2" descr="Screen Shot 2017-02-23 at 7.12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20" y="2919325"/>
            <a:ext cx="7937800" cy="265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97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08119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Spark Memory Management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2794" y="1214905"/>
            <a:ext cx="4534698" cy="5292284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45121" y="2133601"/>
            <a:ext cx="4169616" cy="3931920"/>
          </a:xfrm>
        </p:spPr>
        <p:txBody>
          <a:bodyPr/>
          <a:lstStyle/>
          <a:p>
            <a:r>
              <a:rPr lang="en-US" dirty="0" smtClean="0"/>
              <a:t>Spark process is a JVM process</a:t>
            </a:r>
          </a:p>
          <a:p>
            <a:endParaRPr lang="en-US" dirty="0"/>
          </a:p>
          <a:p>
            <a:r>
              <a:rPr lang="en-US" dirty="0" smtClean="0"/>
              <a:t>Default memory is 512MBs</a:t>
            </a:r>
          </a:p>
          <a:p>
            <a:endParaRPr lang="en-US" dirty="0"/>
          </a:p>
          <a:p>
            <a:r>
              <a:rPr lang="en-US" dirty="0" smtClean="0"/>
              <a:t>Parameters to control the usage of memory segments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b="1" dirty="0">
              <a:solidFill>
                <a:srgbClr val="80000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497039" y="1788458"/>
            <a:ext cx="2559767" cy="3311911"/>
            <a:chOff x="4497039" y="1788458"/>
            <a:chExt cx="2559767" cy="3311911"/>
          </a:xfrm>
        </p:grpSpPr>
        <p:sp>
          <p:nvSpPr>
            <p:cNvPr id="7" name="TextBox 6"/>
            <p:cNvSpPr txBox="1"/>
            <p:nvPr/>
          </p:nvSpPr>
          <p:spPr>
            <a:xfrm>
              <a:off x="4666045" y="1788458"/>
              <a:ext cx="23907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RDDs are cached here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542347" y="3694186"/>
              <a:ext cx="16722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Deserialization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97039" y="4454038"/>
              <a:ext cx="131318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Before data </a:t>
              </a:r>
            </a:p>
            <a:p>
              <a:r>
                <a:rPr lang="en-US" dirty="0" smtClean="0">
                  <a:solidFill>
                    <a:srgbClr val="FF0000"/>
                  </a:solidFill>
                </a:rPr>
                <a:t>transfer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9825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Replacement Policy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975" y="2001832"/>
            <a:ext cx="8213897" cy="4063689"/>
          </a:xfrm>
        </p:spPr>
        <p:txBody>
          <a:bodyPr/>
          <a:lstStyle/>
          <a:p>
            <a:r>
              <a:rPr lang="en-US" b="1" dirty="0" smtClean="0">
                <a:solidFill>
                  <a:srgbClr val="800000"/>
                </a:solidFill>
              </a:rPr>
              <a:t>LRU</a:t>
            </a:r>
            <a:r>
              <a:rPr lang="en-US" dirty="0" smtClean="0"/>
              <a:t> eviction policy at the level of RDD partitions is used</a:t>
            </a:r>
            <a:endParaRPr lang="en-US" dirty="0"/>
          </a:p>
          <a:p>
            <a:endParaRPr lang="en-US" sz="1600" b="1" dirty="0" smtClean="0"/>
          </a:p>
          <a:p>
            <a:r>
              <a:rPr lang="en-US" b="1" dirty="0" smtClean="0"/>
              <a:t>When a new RDD partition is created</a:t>
            </a:r>
          </a:p>
          <a:p>
            <a:pPr lvl="1"/>
            <a:r>
              <a:rPr lang="en-US" dirty="0" smtClean="0"/>
              <a:t>If there is space in memory </a:t>
            </a:r>
            <a:r>
              <a:rPr lang="en-US" dirty="0" smtClean="0">
                <a:sym typeface="Wingdings"/>
              </a:rPr>
              <a:t> Cache it</a:t>
            </a:r>
          </a:p>
          <a:p>
            <a:pPr lvl="1"/>
            <a:r>
              <a:rPr lang="en-US" dirty="0" smtClean="0">
                <a:sym typeface="Wingdings"/>
              </a:rPr>
              <a:t>If not  evict one or more partitions from the LRU RDD</a:t>
            </a:r>
          </a:p>
          <a:p>
            <a:pPr lvl="1"/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Use “</a:t>
            </a:r>
            <a:r>
              <a:rPr lang="en-US" i="1" dirty="0" smtClean="0">
                <a:solidFill>
                  <a:srgbClr val="0000FF"/>
                </a:solidFill>
              </a:rPr>
              <a:t>persistence priority</a:t>
            </a:r>
            <a:r>
              <a:rPr lang="en-US" dirty="0" smtClean="0"/>
              <a:t>” to prevent eviction of important RDDs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949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RDD Recovery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196" y="1849969"/>
            <a:ext cx="7693280" cy="635064"/>
          </a:xfrm>
        </p:spPr>
        <p:txBody>
          <a:bodyPr/>
          <a:lstStyle/>
          <a:p>
            <a:r>
              <a:rPr lang="en-US" dirty="0" smtClean="0"/>
              <a:t>In case of failure and losing an RDD partition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56</a:t>
            </a:fld>
            <a:endParaRPr lang="en-US" dirty="0"/>
          </a:p>
        </p:txBody>
      </p:sp>
      <p:pic>
        <p:nvPicPr>
          <p:cNvPr id="5" name="Picture 4" descr="Screen Shot 2017-02-23 at 7.10.5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72" y="2387087"/>
            <a:ext cx="5803900" cy="3665537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5563363" y="2799141"/>
            <a:ext cx="3191473" cy="947145"/>
            <a:chOff x="5563363" y="2799141"/>
            <a:chExt cx="3191473" cy="947145"/>
          </a:xfrm>
        </p:grpSpPr>
        <p:sp>
          <p:nvSpPr>
            <p:cNvPr id="6" name="TextBox 5"/>
            <p:cNvSpPr txBox="1"/>
            <p:nvPr/>
          </p:nvSpPr>
          <p:spPr>
            <a:xfrm>
              <a:off x="5563363" y="3161510"/>
              <a:ext cx="501059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smtClean="0">
                  <a:solidFill>
                    <a:srgbClr val="0000FF"/>
                  </a:solidFill>
                </a:rPr>
                <a:t>X</a:t>
              </a:r>
              <a:endParaRPr lang="en-US" sz="32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5963704" y="3161510"/>
              <a:ext cx="924926" cy="289924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6505502" y="2799141"/>
              <a:ext cx="2249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00FF"/>
                  </a:solidFill>
                </a:rPr>
                <a:t>This partition is lost</a:t>
              </a:r>
              <a:endParaRPr lang="en-US" b="1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65648" y="4463219"/>
            <a:ext cx="2899699" cy="1809786"/>
            <a:chOff x="3164723" y="3686138"/>
            <a:chExt cx="2899699" cy="1809786"/>
          </a:xfrm>
        </p:grpSpPr>
        <p:sp>
          <p:nvSpPr>
            <p:cNvPr id="13" name="TextBox 12"/>
            <p:cNvSpPr txBox="1"/>
            <p:nvPr/>
          </p:nvSpPr>
          <p:spPr>
            <a:xfrm>
              <a:off x="5563363" y="3686138"/>
              <a:ext cx="501059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smtClean="0">
                  <a:solidFill>
                    <a:srgbClr val="0000FF"/>
                  </a:solidFill>
                </a:rPr>
                <a:t>X</a:t>
              </a:r>
              <a:endParaRPr lang="en-US" sz="32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3934440" y="4082539"/>
              <a:ext cx="1628923" cy="1044053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164723" y="5126592"/>
              <a:ext cx="2249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0000FF"/>
                  </a:solidFill>
                </a:rPr>
                <a:t>This partition is lost</a:t>
              </a:r>
              <a:endParaRPr lang="en-US" b="1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1111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RDD Recovery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196" y="1849969"/>
            <a:ext cx="7693280" cy="4215552"/>
          </a:xfrm>
        </p:spPr>
        <p:txBody>
          <a:bodyPr/>
          <a:lstStyle/>
          <a:p>
            <a:r>
              <a:rPr lang="en-US" dirty="0" smtClean="0"/>
              <a:t>Recovery can be time</a:t>
            </a:r>
            <a:r>
              <a:rPr lang="en-US" dirty="0"/>
              <a:t> </a:t>
            </a:r>
            <a:r>
              <a:rPr lang="en-US" dirty="0" smtClean="0"/>
              <a:t>consuming for RDDs with long lineage chains</a:t>
            </a:r>
          </a:p>
          <a:p>
            <a:r>
              <a:rPr lang="en-US" dirty="0" smtClean="0"/>
              <a:t>Use of </a:t>
            </a:r>
            <a:r>
              <a:rPr lang="en-US" b="1" i="1" dirty="0" smtClean="0">
                <a:solidFill>
                  <a:srgbClr val="800000"/>
                </a:solidFill>
              </a:rPr>
              <a:t>Checkpoint Mechanism</a:t>
            </a:r>
            <a:r>
              <a:rPr lang="en-US" dirty="0" smtClean="0">
                <a:solidFill>
                  <a:schemeClr val="tx1"/>
                </a:solidFill>
              </a:rPr>
              <a:t> to make some RDDs persistent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User defined, OR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System controlled, OR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More intelligent  ways, e.g., workload driven</a:t>
            </a:r>
            <a:endParaRPr lang="en-US" b="1" i="1" dirty="0">
              <a:solidFill>
                <a:srgbClr val="80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743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Vision: </a:t>
            </a:r>
            <a:r>
              <a:rPr lang="en-US" b="1" i="1" dirty="0">
                <a:solidFill>
                  <a:srgbClr val="800000"/>
                </a:solidFill>
              </a:rPr>
              <a:t>Generic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b="1" i="1" dirty="0">
                <a:solidFill>
                  <a:srgbClr val="800000"/>
                </a:solidFill>
              </a:rPr>
              <a:t>Efficient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/>
              <a:t>Infrastructure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976" y="2451099"/>
            <a:ext cx="5756630" cy="2739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167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Workloads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7820" y="1926515"/>
            <a:ext cx="7345363" cy="207714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Complex multi-pass algorithms</a:t>
            </a:r>
          </a:p>
          <a:p>
            <a:r>
              <a:rPr lang="en-US" sz="2800" dirty="0" smtClean="0"/>
              <a:t>Interactive ad-hoc queries</a:t>
            </a:r>
          </a:p>
          <a:p>
            <a:r>
              <a:rPr lang="en-US" sz="2800" dirty="0" smtClean="0"/>
              <a:t>Real-time steam processing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Down Arrow 4"/>
          <p:cNvSpPr/>
          <p:nvPr/>
        </p:nvSpPr>
        <p:spPr>
          <a:xfrm>
            <a:off x="3492632" y="3810383"/>
            <a:ext cx="1656585" cy="131154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351165" y="5120530"/>
            <a:ext cx="6894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800000"/>
                </a:solidFill>
              </a:rPr>
              <a:t>All need efficient data sharing and transfer</a:t>
            </a:r>
            <a:endParaRPr lang="en-US" sz="28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114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Motivation </a:t>
            </a:r>
            <a:r>
              <a:rPr lang="en-US" dirty="0" smtClean="0"/>
              <a:t>Workloads</a:t>
            </a:r>
            <a:br>
              <a:rPr lang="en-US" dirty="0" smtClean="0"/>
            </a:br>
            <a:r>
              <a:rPr lang="en-US" b="1" dirty="0" smtClean="0">
                <a:solidFill>
                  <a:srgbClr val="800000"/>
                </a:solidFill>
              </a:rPr>
              <a:t>From This </a:t>
            </a:r>
            <a:r>
              <a:rPr lang="is-IS" b="1" dirty="0" smtClean="0">
                <a:solidFill>
                  <a:srgbClr val="800000"/>
                </a:solidFill>
              </a:rPr>
              <a:t>…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 descr="Screen Shot 2017-02-21 at 5.33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268" y="1857343"/>
            <a:ext cx="7606483" cy="428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98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Motivation </a:t>
            </a:r>
            <a:r>
              <a:rPr lang="en-US" dirty="0" smtClean="0"/>
              <a:t>Workloads</a:t>
            </a:r>
            <a:br>
              <a:rPr lang="en-US" dirty="0" smtClean="0"/>
            </a:br>
            <a:r>
              <a:rPr lang="en-US" b="1" dirty="0" smtClean="0">
                <a:solidFill>
                  <a:srgbClr val="800000"/>
                </a:solidFill>
              </a:rPr>
              <a:t>To This </a:t>
            </a:r>
            <a:r>
              <a:rPr lang="is-IS" b="1" dirty="0" smtClean="0">
                <a:solidFill>
                  <a:srgbClr val="800000"/>
                </a:solidFill>
              </a:rPr>
              <a:t>…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 descr="Screen Shot 2017-02-21 at 5.34.2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0" y="1887124"/>
            <a:ext cx="7399906" cy="411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9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apital">
  <a:themeElements>
    <a:clrScheme name="Capital">
      <a:dk1>
        <a:srgbClr val="000000"/>
      </a:dk1>
      <a:lt1>
        <a:srgbClr val="FFFFFF"/>
      </a:lt1>
      <a:dk2>
        <a:srgbClr val="6F6D5D"/>
      </a:dk2>
      <a:lt2>
        <a:srgbClr val="7C8F97"/>
      </a:lt2>
      <a:accent1>
        <a:srgbClr val="4B5A60"/>
      </a:accent1>
      <a:accent2>
        <a:srgbClr val="9C5238"/>
      </a:accent2>
      <a:accent3>
        <a:srgbClr val="504539"/>
      </a:accent3>
      <a:accent4>
        <a:srgbClr val="C1AD79"/>
      </a:accent4>
      <a:accent5>
        <a:srgbClr val="667559"/>
      </a:accent5>
      <a:accent6>
        <a:srgbClr val="BAD6AD"/>
      </a:accent6>
      <a:hlink>
        <a:srgbClr val="524A82"/>
      </a:hlink>
      <a:folHlink>
        <a:srgbClr val="8F9954"/>
      </a:folHlink>
    </a:clrScheme>
    <a:fontScheme name="Capital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2643</TotalTime>
  <Words>1074</Words>
  <Application>Microsoft Macintosh PowerPoint</Application>
  <PresentationFormat>On-screen Show (4:3)</PresentationFormat>
  <Paragraphs>250</Paragraphs>
  <Slides>57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Capital</vt:lpstr>
      <vt:lpstr> </vt:lpstr>
      <vt:lpstr>Why Need Another Infrastructure </vt:lpstr>
      <vt:lpstr>Why Need Another Infrastructure: Specialized Systems </vt:lpstr>
      <vt:lpstr>Specialized Systems: Downside</vt:lpstr>
      <vt:lpstr>Vision: Generic Efficient Infrastructure </vt:lpstr>
      <vt:lpstr>Vision: Generic Efficient Infrastructure </vt:lpstr>
      <vt:lpstr>Motivation Workloads</vt:lpstr>
      <vt:lpstr>Motivation Workloads From This …</vt:lpstr>
      <vt:lpstr>Motivation Workloads To This …</vt:lpstr>
      <vt:lpstr>Motivation Workloads From This …</vt:lpstr>
      <vt:lpstr>Motivation Workloads To This …</vt:lpstr>
      <vt:lpstr>Motivation From Hardware Side</vt:lpstr>
      <vt:lpstr>Motivation: Summary</vt:lpstr>
      <vt:lpstr>Spark Architecture</vt:lpstr>
      <vt:lpstr>Spark Communication Model</vt:lpstr>
      <vt:lpstr>Example [Link]</vt:lpstr>
      <vt:lpstr>Spark Memory Management </vt:lpstr>
      <vt:lpstr>Spark Programming Model</vt:lpstr>
      <vt:lpstr>PowerPoint Presentation</vt:lpstr>
      <vt:lpstr>Spark RDDs</vt:lpstr>
      <vt:lpstr>RDD: Concept</vt:lpstr>
      <vt:lpstr>RDD: Concept</vt:lpstr>
      <vt:lpstr>RDD: Fault Tolerance</vt:lpstr>
      <vt:lpstr>RDD: Fault Tolerance</vt:lpstr>
      <vt:lpstr>RDD: Fault Tolerance</vt:lpstr>
      <vt:lpstr>RDD: User Control</vt:lpstr>
      <vt:lpstr>RDD: Advantage</vt:lpstr>
      <vt:lpstr>RDD vs. Traditional Shared Memory</vt:lpstr>
      <vt:lpstr>Creating RDDs</vt:lpstr>
      <vt:lpstr>Creating RDDs</vt:lpstr>
      <vt:lpstr>Creating RDDs</vt:lpstr>
      <vt:lpstr>Creating RDDs</vt:lpstr>
      <vt:lpstr>Operations on RDDs</vt:lpstr>
      <vt:lpstr>Transformation Ops</vt:lpstr>
      <vt:lpstr>Transformation Ops: Example I</vt:lpstr>
      <vt:lpstr>Transformation Ops: Example II</vt:lpstr>
      <vt:lpstr>Action Ops</vt:lpstr>
      <vt:lpstr>Action Ops: Example I </vt:lpstr>
      <vt:lpstr>Action Ops: Example II [Link]</vt:lpstr>
      <vt:lpstr>Transformations vs. Actions</vt:lpstr>
      <vt:lpstr>Lazy Evaluation</vt:lpstr>
      <vt:lpstr>Example</vt:lpstr>
      <vt:lpstr>RDD Fault Tolerance</vt:lpstr>
      <vt:lpstr>Lineage Graph</vt:lpstr>
      <vt:lpstr>Lineage Graph</vt:lpstr>
      <vt:lpstr>Representation of RDDs</vt:lpstr>
      <vt:lpstr>Representation of RDDs</vt:lpstr>
      <vt:lpstr>Narrow Dependency</vt:lpstr>
      <vt:lpstr>Wide Dependency</vt:lpstr>
      <vt:lpstr>Interfaces on RDDs</vt:lpstr>
      <vt:lpstr>Scheduling &amp; Memory Management </vt:lpstr>
      <vt:lpstr>Scheduling</vt:lpstr>
      <vt:lpstr>Spark Memory Management </vt:lpstr>
      <vt:lpstr>Spark Memory Management </vt:lpstr>
      <vt:lpstr>Replacement Policy</vt:lpstr>
      <vt:lpstr>RDD Recovery</vt:lpstr>
      <vt:lpstr>RDD Recovery</vt:lpstr>
    </vt:vector>
  </TitlesOfParts>
  <Company>WPI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Eltabakh</dc:creator>
  <cp:lastModifiedBy>Mohamed Eltabakh</cp:lastModifiedBy>
  <cp:revision>356</cp:revision>
  <dcterms:created xsi:type="dcterms:W3CDTF">2013-01-13T20:33:29Z</dcterms:created>
  <dcterms:modified xsi:type="dcterms:W3CDTF">2017-02-23T12:47:59Z</dcterms:modified>
</cp:coreProperties>
</file>

<file path=docProps/thumbnail.jpeg>
</file>